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slideshow.main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chemeClr val="tx1"/>
    </p:penClr>
  </p:showPr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60"/>
  </p:normalViewPr>
  <p:slideViewPr>
    <p:cSldViewPr snapToGrid="0">
      <p:cViewPr>
        <p:scale>
          <a:sx n="80" d="100"/>
          <a:sy n="80" d="100"/>
        </p:scale>
        <p:origin x="-135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362200" y="152400"/>
            <a:ext cx="2133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33400" y="8305800"/>
            <a:ext cx="1676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362200" y="8305800"/>
            <a:ext cx="2133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648200" y="8305800"/>
            <a:ext cx="1676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A2DBC84-D601-402F-8507-909624BFA4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362200" y="152400"/>
            <a:ext cx="2133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33400" y="85344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362200" y="8534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648200" y="85344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C290FD2-DD51-4DC7-8D60-E39EDF905C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343" name="Rectangle 7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1676400"/>
            <a:ext cx="3641725" cy="3384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84725" y="1676400"/>
            <a:ext cx="3641725" cy="3384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5088" y="266700"/>
            <a:ext cx="2011362" cy="4794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266700"/>
            <a:ext cx="5881688" cy="4794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6700"/>
            <a:ext cx="8045450" cy="11049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990600" y="1676400"/>
            <a:ext cx="7435850" cy="3384550"/>
          </a:xfrm>
        </p:spPr>
        <p:txBody>
          <a:bodyPr/>
          <a:lstStyle/>
          <a:p>
            <a:pPr lvl="0"/>
            <a:endParaRPr lang="en-US" noProof="0" smtClean="0"/>
          </a:p>
        </p:txBody>
      </p:sp>
    </p:spTree>
  </p:cSld>
  <p:clrMapOvr>
    <a:masterClrMapping/>
  </p:clrMapOvr>
  <p:transition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6700"/>
            <a:ext cx="8045450" cy="11049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990600" y="1676400"/>
            <a:ext cx="7435850" cy="3384550"/>
          </a:xfrm>
        </p:spPr>
        <p:txBody>
          <a:bodyPr/>
          <a:lstStyle/>
          <a:p>
            <a:pPr lvl="0"/>
            <a:endParaRPr lang="en-US" noProof="0" smtClean="0"/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 flipV="1">
            <a:off x="0" y="1365250"/>
            <a:ext cx="8442325" cy="635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266700"/>
            <a:ext cx="804545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676400"/>
            <a:ext cx="743585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985838" y="5735638"/>
            <a:ext cx="8156575" cy="635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advTm="5000"/>
  <p:txStyles>
    <p:titleStyle>
      <a:lvl1pPr algn="l" defTabSz="91757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defTabSz="91757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l" defTabSz="91757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l" defTabSz="91757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l" defTabSz="91757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l" defTabSz="91757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l" defTabSz="91757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l" defTabSz="91757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l" defTabSz="91757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defTabSz="917575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Monotype Sort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7575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defTabSz="917575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400">
          <a:solidFill>
            <a:schemeClr val="tx1"/>
          </a:solidFill>
          <a:latin typeface="+mn-lt"/>
        </a:defRPr>
      </a:lvl3pPr>
      <a:lvl4pPr marL="1600200" indent="-230188" algn="l" defTabSz="917575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Monotype Sort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defTabSz="917575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>
          <a:solidFill>
            <a:schemeClr val="tx1"/>
          </a:solidFill>
          <a:latin typeface="+mn-lt"/>
        </a:defRPr>
      </a:lvl5pPr>
      <a:lvl6pPr marL="2514600" indent="-228600" algn="l" defTabSz="917575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>
          <a:solidFill>
            <a:schemeClr val="tx1"/>
          </a:solidFill>
          <a:latin typeface="+mn-lt"/>
        </a:defRPr>
      </a:lvl6pPr>
      <a:lvl7pPr marL="2971800" indent="-228600" algn="l" defTabSz="917575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>
          <a:solidFill>
            <a:schemeClr val="tx1"/>
          </a:solidFill>
          <a:latin typeface="+mn-lt"/>
        </a:defRPr>
      </a:lvl7pPr>
      <a:lvl8pPr marL="3429000" indent="-228600" algn="l" defTabSz="917575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>
          <a:solidFill>
            <a:schemeClr val="tx1"/>
          </a:solidFill>
          <a:latin typeface="+mn-lt"/>
        </a:defRPr>
      </a:lvl8pPr>
      <a:lvl9pPr marL="3886200" indent="-228600" algn="l" defTabSz="917575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jpeg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jpeg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.jpeg"/><Relationship Id="rId4" Type="http://schemas.openxmlformats.org/officeDocument/2006/relationships/oleObject" Target="../embeddings/oleObject3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39813" y="1695450"/>
            <a:ext cx="6607175" cy="858838"/>
          </a:xfrm>
          <a:effectLst>
            <a:outerShdw dist="107763" dir="13500000" algn="ctr" rotWithShape="0">
              <a:schemeClr val="bg2"/>
            </a:outerShdw>
          </a:effectLst>
        </p:spPr>
        <p:txBody>
          <a:bodyPr lIns="66675" tIns="33338" rIns="66675" bIns="33338"/>
          <a:lstStyle/>
          <a:p>
            <a:pPr defTabSz="914400">
              <a:defRPr/>
            </a:pPr>
            <a:r>
              <a:rPr lang="en-US" sz="2800" smtClean="0"/>
              <a:t>EL-AMIN LIFE PRODUCTIONS, “Cultural Institute”</a:t>
            </a:r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1450" y="2570163"/>
            <a:ext cx="5441950" cy="528637"/>
          </a:xfrm>
          <a:effectLst>
            <a:outerShdw dist="107763" dir="13500000" algn="ctr" rotWithShape="0">
              <a:schemeClr val="bg2"/>
            </a:outerShdw>
          </a:effectLst>
        </p:spPr>
        <p:txBody>
          <a:bodyPr lIns="66675" tIns="33338" rIns="66675" bIns="33338"/>
          <a:lstStyle/>
          <a:p>
            <a:pPr algn="l" defTabSz="914400">
              <a:defRPr/>
            </a:pPr>
            <a:r>
              <a:rPr lang="en-US" smtClean="0"/>
              <a:t>The New Earth Team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873125" y="5870575"/>
            <a:ext cx="56769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7788" tIns="39688" rIns="77788" bIns="39688"/>
          <a:lstStyle/>
          <a:p>
            <a:pPr marL="292100" indent="-292100" defTabSz="661988">
              <a:spcBef>
                <a:spcPct val="20000"/>
              </a:spcBef>
              <a:defRPr/>
            </a:pPr>
            <a:r>
              <a:rPr lang="en-US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Executive Director:Muntheru S.M. Shah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436563" y="615950"/>
            <a:ext cx="7791450" cy="457200"/>
          </a:xfrm>
          <a:prstGeom prst="rect">
            <a:avLst/>
          </a:prstGeom>
          <a:solidFill>
            <a:srgbClr val="000000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With the name Allah, The Beneficent, The Most Merciful,</a:t>
            </a:r>
          </a:p>
        </p:txBody>
      </p:sp>
      <p:pic>
        <p:nvPicPr>
          <p:cNvPr id="6150" name="Picture 8" descr="Globe_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3200" y="4075113"/>
            <a:ext cx="1992313" cy="190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9"/>
          <p:cNvSpPr txBox="1">
            <a:spLocks noChangeArrowheads="1"/>
          </p:cNvSpPr>
          <p:nvPr/>
        </p:nvSpPr>
        <p:spPr bwMode="auto">
          <a:xfrm>
            <a:off x="6315075" y="6316663"/>
            <a:ext cx="2828925" cy="457200"/>
          </a:xfrm>
          <a:prstGeom prst="rect">
            <a:avLst/>
          </a:prstGeom>
          <a:solidFill>
            <a:srgbClr val="000000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6152" name="Text Box 10"/>
          <p:cNvSpPr txBox="1">
            <a:spLocks noChangeArrowheads="1"/>
          </p:cNvSpPr>
          <p:nvPr/>
        </p:nvSpPr>
        <p:spPr bwMode="auto">
          <a:xfrm>
            <a:off x="1306513" y="3951288"/>
            <a:ext cx="4938712" cy="8223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</a:rPr>
              <a:t>               Designed By                               SPACE Art Productions Studio</a:t>
            </a:r>
            <a:endParaRPr lang="en-US"/>
          </a:p>
        </p:txBody>
      </p:sp>
      <p:pic>
        <p:nvPicPr>
          <p:cNvPr id="4107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1" name="~PP869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78863" y="63928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0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7"/>
                </p:tgtEl>
              </p:cMediaNode>
            </p:audio>
          </p:childTnLst>
        </p:cTn>
      </p:par>
    </p:tnLst>
    <p:bldLst>
      <p:bldP spid="4098" grpId="0" autoUpdateAnimBg="0"/>
      <p:bldP spid="4099" grpId="0" build="p" autoUpdateAnimBg="0"/>
      <p:bldP spid="4103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defTabSz="661988"/>
            <a:r>
              <a:rPr lang="en-US" smtClean="0"/>
              <a:t>The El-Amin Purpose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92100" indent="-292100" defTabSz="661988"/>
            <a:r>
              <a:rPr lang="en-US" smtClean="0"/>
              <a:t>Build a Cultural Awareness Institute</a:t>
            </a:r>
          </a:p>
          <a:p>
            <a:pPr marL="292100" indent="-292100" defTabSz="661988"/>
            <a:r>
              <a:rPr lang="en-US" smtClean="0"/>
              <a:t>Establish Community Cultural Awareness Centers</a:t>
            </a:r>
          </a:p>
          <a:p>
            <a:pPr marL="292100" indent="-292100" defTabSz="661988"/>
            <a:r>
              <a:rPr lang="en-US" smtClean="0"/>
              <a:t>Produce Cultural Development Presentations</a:t>
            </a:r>
          </a:p>
        </p:txBody>
      </p:sp>
      <p:pic>
        <p:nvPicPr>
          <p:cNvPr id="7172" name="Picture 4" descr="Globe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4675188"/>
            <a:ext cx="1992313" cy="190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739775" y="5892800"/>
            <a:ext cx="5505450" cy="457200"/>
          </a:xfrm>
          <a:prstGeom prst="rect">
            <a:avLst/>
          </a:prstGeom>
          <a:solidFill>
            <a:srgbClr val="000000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We will provide Trustworthy Leadership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defTabSz="661988"/>
            <a:r>
              <a:rPr lang="en-US" smtClean="0"/>
              <a:t>Goal and Objective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92100" indent="-292100" defTabSz="661988"/>
            <a:r>
              <a:rPr lang="en-US" sz="2800" smtClean="0"/>
              <a:t>Form Charitable Trust</a:t>
            </a:r>
          </a:p>
          <a:p>
            <a:pPr marL="292100" indent="-292100" defTabSz="661988"/>
            <a:r>
              <a:rPr lang="en-US" sz="2800" smtClean="0"/>
              <a:t>Incorporate as a Non-Profit Organization</a:t>
            </a:r>
          </a:p>
          <a:p>
            <a:pPr marL="292100" indent="-292100" defTabSz="661988"/>
            <a:r>
              <a:rPr lang="en-US" sz="2800" smtClean="0"/>
              <a:t>Open Commercial Bank Account</a:t>
            </a:r>
          </a:p>
          <a:p>
            <a:pPr marL="292100" indent="-292100" defTabSz="661988"/>
            <a:r>
              <a:rPr lang="en-US" sz="2800" smtClean="0"/>
              <a:t>Obtain Tax Exempt Status</a:t>
            </a:r>
          </a:p>
          <a:p>
            <a:pPr marL="292100" indent="-292100" defTabSz="661988"/>
            <a:r>
              <a:rPr lang="en-US" sz="2800" smtClean="0"/>
              <a:t>Assume Corporate Name</a:t>
            </a:r>
          </a:p>
          <a:p>
            <a:pPr marL="292100" indent="-292100" defTabSz="661988"/>
            <a:r>
              <a:rPr lang="en-US" sz="2800" smtClean="0"/>
              <a:t>Produce Fund Raising Projects</a:t>
            </a:r>
          </a:p>
          <a:p>
            <a:pPr marL="292100" indent="-292100" defTabSz="661988"/>
            <a:r>
              <a:rPr lang="en-US" sz="2800" smtClean="0"/>
              <a:t>Solicit Grant Donors</a:t>
            </a:r>
          </a:p>
          <a:p>
            <a:pPr marL="292100" indent="-292100" defTabSz="661988"/>
            <a:r>
              <a:rPr lang="en-US" sz="2800" smtClean="0"/>
              <a:t>Select Building Site Location</a:t>
            </a:r>
          </a:p>
        </p:txBody>
      </p:sp>
      <p:pic>
        <p:nvPicPr>
          <p:cNvPr id="8196" name="Picture 4" descr="Globe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4488" y="4075113"/>
            <a:ext cx="1992312" cy="190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3217863" y="5942013"/>
            <a:ext cx="5926137" cy="1004887"/>
          </a:xfrm>
          <a:prstGeom prst="rect">
            <a:avLst/>
          </a:prstGeom>
          <a:solidFill>
            <a:srgbClr val="000000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tx2"/>
                </a:solidFill>
              </a:rPr>
              <a:t>El-Amin Life Productions, “Cultural Institute”</a:t>
            </a:r>
          </a:p>
          <a:p>
            <a:pPr>
              <a:spcBef>
                <a:spcPct val="50000"/>
              </a:spcBef>
            </a:pPr>
            <a:endParaRPr lang="en-US">
              <a:solidFill>
                <a:schemeClr val="tx2"/>
              </a:solidFill>
            </a:endParaRPr>
          </a:p>
        </p:txBody>
      </p:sp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0" y="5964238"/>
            <a:ext cx="3070225" cy="457200"/>
          </a:xfrm>
          <a:prstGeom prst="rect">
            <a:avLst/>
          </a:prstGeom>
          <a:solidFill>
            <a:srgbClr val="000000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In service to humanity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02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defTabSz="661988"/>
            <a:r>
              <a:rPr lang="en-US" smtClean="0"/>
              <a:t>Today’s Situation</a:t>
            </a:r>
          </a:p>
        </p:txBody>
      </p:sp>
      <p:sp>
        <p:nvSpPr>
          <p:cNvPr id="9219" name="Rectangle 102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92100" indent="-292100" defTabSz="661988"/>
            <a:r>
              <a:rPr lang="en-US" sz="2800" smtClean="0"/>
              <a:t>Estimated Budget + $3,000,000.00</a:t>
            </a:r>
          </a:p>
          <a:p>
            <a:pPr marL="292100" indent="-292100" defTabSz="661988"/>
            <a:r>
              <a:rPr lang="en-US" sz="2800" smtClean="0"/>
              <a:t>Projected Payroll - $350,000.00</a:t>
            </a:r>
          </a:p>
          <a:p>
            <a:pPr marL="292100" indent="-292100" defTabSz="661988"/>
            <a:r>
              <a:rPr lang="en-US" sz="2800" smtClean="0"/>
              <a:t>Program Development  - $100,000.00</a:t>
            </a:r>
          </a:p>
          <a:p>
            <a:pPr marL="292100" indent="-292100" defTabSz="661988"/>
            <a:r>
              <a:rPr lang="en-US" sz="2800" smtClean="0"/>
              <a:t>Site Construction - $1,000,000.00</a:t>
            </a:r>
          </a:p>
          <a:p>
            <a:pPr marL="292100" indent="-292100" defTabSz="661988"/>
            <a:r>
              <a:rPr lang="en-US" sz="2800" smtClean="0"/>
              <a:t>Scholarship Fund - $500,000.00</a:t>
            </a:r>
          </a:p>
          <a:p>
            <a:pPr marL="292100" indent="-292100" defTabSz="661988"/>
            <a:r>
              <a:rPr lang="en-US" sz="2800" smtClean="0"/>
              <a:t>Equipment/Supplies - $50,000.00</a:t>
            </a:r>
          </a:p>
          <a:p>
            <a:pPr marL="292100" indent="-292100" defTabSz="661988"/>
            <a:r>
              <a:rPr lang="en-US" sz="2800" smtClean="0"/>
              <a:t>Investments  - $1,000,000.00</a:t>
            </a:r>
            <a:endParaRPr lang="en-US" smtClean="0"/>
          </a:p>
        </p:txBody>
      </p:sp>
      <p:pic>
        <p:nvPicPr>
          <p:cNvPr id="9220" name="Picture 1028" descr="Globe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3200" y="4675188"/>
            <a:ext cx="1992313" cy="190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1029"/>
          <p:cNvSpPr txBox="1">
            <a:spLocks noChangeArrowheads="1"/>
          </p:cNvSpPr>
          <p:nvPr/>
        </p:nvSpPr>
        <p:spPr bwMode="auto">
          <a:xfrm>
            <a:off x="423863" y="5954713"/>
            <a:ext cx="2857500" cy="457200"/>
          </a:xfrm>
          <a:prstGeom prst="rect">
            <a:avLst/>
          </a:prstGeom>
          <a:solidFill>
            <a:srgbClr val="000000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We live and give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defTabSz="661988"/>
            <a:r>
              <a:rPr lang="en-US" smtClean="0"/>
              <a:t>How Do We Get there?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92100" indent="-292100" defTabSz="661988"/>
            <a:r>
              <a:rPr lang="en-US" sz="2000" smtClean="0"/>
              <a:t>Draft Corporate Grant Proposals</a:t>
            </a:r>
          </a:p>
          <a:p>
            <a:pPr marL="292100" indent="-292100" defTabSz="661988"/>
            <a:r>
              <a:rPr lang="en-US" sz="2000" smtClean="0"/>
              <a:t>Solicit Potential Program Sponsors</a:t>
            </a:r>
          </a:p>
          <a:p>
            <a:pPr marL="292100" indent="-292100" defTabSz="661988"/>
            <a:r>
              <a:rPr lang="en-US" sz="2000" smtClean="0"/>
              <a:t>Accept Monetary Pledges</a:t>
            </a:r>
          </a:p>
          <a:p>
            <a:pPr marL="292100" indent="-292100" defTabSz="661988"/>
            <a:r>
              <a:rPr lang="en-US" sz="2000" smtClean="0"/>
              <a:t>Receive Cash Contributions</a:t>
            </a:r>
          </a:p>
          <a:p>
            <a:pPr marL="292100" indent="-292100" defTabSz="661988"/>
            <a:r>
              <a:rPr lang="en-US" sz="2000" smtClean="0"/>
              <a:t>Membership Dues and Fees</a:t>
            </a:r>
          </a:p>
          <a:p>
            <a:pPr marL="292100" indent="-292100" defTabSz="661988">
              <a:buFont typeface="Monotype Sorts" pitchFamily="2" charset="2"/>
              <a:buNone/>
            </a:pPr>
            <a:r>
              <a:rPr lang="en-US" sz="2000" smtClean="0"/>
              <a:t>    * General Members       $10.00 Monthly</a:t>
            </a:r>
          </a:p>
          <a:p>
            <a:pPr marL="292100" indent="-292100" defTabSz="661988">
              <a:buFont typeface="Monotype Sorts" pitchFamily="2" charset="2"/>
              <a:buNone/>
            </a:pPr>
            <a:r>
              <a:rPr lang="en-US" sz="2000" smtClean="0"/>
              <a:t>    * Associate Members   $25.00 Monthly</a:t>
            </a:r>
          </a:p>
          <a:p>
            <a:pPr marL="292100" indent="-292100" defTabSz="661988">
              <a:buFont typeface="Monotype Sorts" pitchFamily="2" charset="2"/>
              <a:buNone/>
            </a:pPr>
            <a:r>
              <a:rPr lang="en-US" sz="2000" smtClean="0"/>
              <a:t>    * Honorary Members    $  1.00 Monthly</a:t>
            </a:r>
          </a:p>
          <a:p>
            <a:pPr marL="292100" indent="-292100" defTabSz="661988">
              <a:buFont typeface="Monotype Sorts" pitchFamily="2" charset="2"/>
              <a:buNone/>
            </a:pPr>
            <a:r>
              <a:rPr lang="en-US" sz="2000" smtClean="0"/>
              <a:t>    * Charter Members      $50.00 Monthly</a:t>
            </a:r>
          </a:p>
          <a:p>
            <a:pPr marL="292100" indent="-292100" defTabSz="661988"/>
            <a:r>
              <a:rPr lang="en-US" sz="2000" smtClean="0"/>
              <a:t>Fund Raising Projects</a:t>
            </a:r>
          </a:p>
          <a:p>
            <a:pPr marL="292100" indent="-292100" defTabSz="661988"/>
            <a:endParaRPr lang="en-US" smtClean="0"/>
          </a:p>
        </p:txBody>
      </p:sp>
      <p:pic>
        <p:nvPicPr>
          <p:cNvPr id="10244" name="Picture 4" descr="Globe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3200" y="4675188"/>
            <a:ext cx="1992313" cy="190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25450" y="5892800"/>
            <a:ext cx="4340225" cy="457200"/>
          </a:xfrm>
          <a:prstGeom prst="rect">
            <a:avLst/>
          </a:prstGeom>
          <a:solidFill>
            <a:srgbClr val="000000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Give thanks and  pray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" fill="hold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" fill="hold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07763" dir="13500000" algn="ctr" rotWithShape="0">
              <a:schemeClr val="bg2"/>
            </a:outerShdw>
          </a:effectLst>
        </p:spPr>
        <p:txBody>
          <a:bodyPr/>
          <a:lstStyle/>
          <a:p>
            <a:pPr defTabSz="661988">
              <a:defRPr/>
            </a:pPr>
            <a:r>
              <a:rPr lang="en-US" sz="4000" smtClean="0"/>
              <a:t>Available Resource Options</a:t>
            </a:r>
            <a:endParaRPr 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49313" y="1676400"/>
            <a:ext cx="7435850" cy="3384550"/>
          </a:xfrm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marL="292100" indent="-292100" defTabSz="661988">
              <a:defRPr/>
            </a:pPr>
            <a:r>
              <a:rPr lang="en-US" b="1" smtClean="0"/>
              <a:t>City, State, and Federal Funding </a:t>
            </a:r>
          </a:p>
          <a:p>
            <a:pPr marL="292100" indent="-292100" defTabSz="661988">
              <a:defRPr/>
            </a:pPr>
            <a:r>
              <a:rPr lang="en-US" b="1" smtClean="0"/>
              <a:t>Private Foundations</a:t>
            </a:r>
          </a:p>
          <a:p>
            <a:pPr marL="292100" indent="-292100" defTabSz="661988">
              <a:defRPr/>
            </a:pPr>
            <a:r>
              <a:rPr lang="en-US" b="1" smtClean="0"/>
              <a:t>Corporate Grants</a:t>
            </a:r>
          </a:p>
          <a:p>
            <a:pPr marL="292100" indent="-292100" defTabSz="661988">
              <a:defRPr/>
            </a:pPr>
            <a:r>
              <a:rPr lang="en-US" b="1" smtClean="0"/>
              <a:t>Fund Raising Benefits</a:t>
            </a:r>
          </a:p>
          <a:p>
            <a:pPr marL="292100" indent="-292100" defTabSz="661988">
              <a:defRPr/>
            </a:pPr>
            <a:r>
              <a:rPr lang="en-US" b="1" smtClean="0"/>
              <a:t>Public Contributions</a:t>
            </a:r>
            <a:endParaRPr lang="en-US" smtClean="0"/>
          </a:p>
        </p:txBody>
      </p:sp>
      <p:pic>
        <p:nvPicPr>
          <p:cNvPr id="11268" name="Picture 4" descr="Globe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3200" y="4675188"/>
            <a:ext cx="1992313" cy="190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2589213" y="4106863"/>
            <a:ext cx="18415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270000" y="5883275"/>
            <a:ext cx="3246438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776288" y="6105525"/>
            <a:ext cx="4621212" cy="457200"/>
          </a:xfrm>
          <a:prstGeom prst="rect">
            <a:avLst/>
          </a:prstGeom>
          <a:solidFill>
            <a:srgbClr val="000000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tx2"/>
                </a:solidFill>
              </a:rPr>
              <a:t>Where there’s a Will  there is a way</a:t>
            </a:r>
            <a:endParaRPr lang="en-US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defTabSz="661988"/>
            <a:r>
              <a:rPr lang="en-US" smtClean="0"/>
              <a:t>Recommendation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17588" y="1273175"/>
            <a:ext cx="7031037" cy="5584825"/>
          </a:xfrm>
          <a:noFill/>
        </p:spPr>
        <p:txBody>
          <a:bodyPr/>
          <a:lstStyle/>
          <a:p>
            <a:pPr marL="292100" indent="-292100" defTabSz="661988"/>
            <a:r>
              <a:rPr lang="en-US" sz="2400" b="1" smtClean="0"/>
              <a:t>Promote a Monthly Fund Raising</a:t>
            </a:r>
            <a:r>
              <a:rPr lang="en-US" sz="2000" smtClean="0"/>
              <a:t>                           Program of Professional Live Entertainment $10.00 Admission price with 300 persons in attendance  with an estimated gross income of +$3,000.00</a:t>
            </a:r>
          </a:p>
          <a:p>
            <a:pPr marL="292100" indent="-292100" defTabSz="661988"/>
            <a:r>
              <a:rPr lang="en-US" sz="2400" b="1" smtClean="0"/>
              <a:t>Summarized Cost Projection</a:t>
            </a:r>
            <a:r>
              <a:rPr lang="en-US" sz="2000" smtClean="0"/>
              <a:t>                                      With one live performance group, Sound System, Stage, lighting, and location -$1,500.00</a:t>
            </a:r>
          </a:p>
          <a:p>
            <a:pPr marL="292100" indent="-292100" defTabSz="661988"/>
            <a:r>
              <a:rPr lang="en-US" sz="2400" b="1" smtClean="0"/>
              <a:t>Production Expenses</a:t>
            </a:r>
            <a:r>
              <a:rPr lang="en-US" sz="2000" smtClean="0"/>
              <a:t>                                                including Director’s wages Advertisement, and security     -$500.00</a:t>
            </a:r>
          </a:p>
          <a:p>
            <a:pPr marL="292100" indent="-292100" defTabSz="661988"/>
            <a:r>
              <a:rPr lang="en-US" sz="2400" b="1" smtClean="0"/>
              <a:t>Net  Income Revenue</a:t>
            </a:r>
            <a:r>
              <a:rPr lang="en-US" sz="2000" smtClean="0"/>
              <a:t>                                        +$1,000.00 Monthly</a:t>
            </a:r>
            <a:endParaRPr lang="en-US" smtClean="0"/>
          </a:p>
        </p:txBody>
      </p:sp>
      <p:pic>
        <p:nvPicPr>
          <p:cNvPr id="12292" name="Picture 4" descr="Globe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4675188"/>
            <a:ext cx="1992313" cy="190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47663" y="5857875"/>
            <a:ext cx="6002337" cy="457200"/>
          </a:xfrm>
          <a:prstGeom prst="rect">
            <a:avLst/>
          </a:prstGeom>
          <a:solidFill>
            <a:srgbClr val="000000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tx2"/>
                </a:solidFill>
              </a:rPr>
              <a:t>Let’s make a POWER move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07763" dir="8100000" algn="ctr" rotWithShape="0">
              <a:schemeClr val="bg2"/>
            </a:outerShdw>
          </a:effectLst>
        </p:spPr>
        <p:txBody>
          <a:bodyPr/>
          <a:lstStyle/>
          <a:p>
            <a:pPr>
              <a:defRPr/>
            </a:pPr>
            <a:r>
              <a:rPr lang="en-US" sz="3600" smtClean="0"/>
              <a:t>The Corporate Founders</a:t>
            </a:r>
          </a:p>
        </p:txBody>
      </p:sp>
      <p:graphicFrame>
        <p:nvGraphicFramePr>
          <p:cNvPr id="18432" name="Object 0"/>
          <p:cNvGraphicFramePr>
            <a:graphicFrameLocks noChangeAspect="1"/>
          </p:cNvGraphicFramePr>
          <p:nvPr>
            <p:ph type="dgm" idx="1"/>
          </p:nvPr>
        </p:nvGraphicFramePr>
        <p:xfrm>
          <a:off x="1347788" y="1784350"/>
          <a:ext cx="5734050" cy="2811463"/>
        </p:xfrm>
        <a:graphic>
          <a:graphicData uri="http://schemas.openxmlformats.org/presentationml/2006/ole">
            <p:oleObj spid="_x0000_s1026" name="MS Org Chart" r:id="rId4" imgW="6876720" imgH="3371760" progId="OrgPlusWOPX.4">
              <p:embed followColorScheme="full"/>
            </p:oleObj>
          </a:graphicData>
        </a:graphic>
      </p:graphicFrame>
      <p:pic>
        <p:nvPicPr>
          <p:cNvPr id="1028" name="Picture 4" descr="Globe_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4675188"/>
            <a:ext cx="1992313" cy="190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565150" y="5929313"/>
            <a:ext cx="543242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We are in a growth  towards oneness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4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07763" dir="8100000" algn="ctr" rotWithShape="0">
              <a:schemeClr val="bg2"/>
            </a:outerShdw>
          </a:effectLst>
        </p:spPr>
        <p:txBody>
          <a:bodyPr/>
          <a:lstStyle/>
          <a:p>
            <a:pPr>
              <a:defRPr/>
            </a:pPr>
            <a:r>
              <a:rPr lang="en-US" smtClean="0"/>
              <a:t>Board Of Directors</a:t>
            </a:r>
          </a:p>
        </p:txBody>
      </p:sp>
      <p:graphicFrame>
        <p:nvGraphicFramePr>
          <p:cNvPr id="14339" name="Object 3"/>
          <p:cNvGraphicFramePr>
            <a:graphicFrameLocks noChangeAspect="1"/>
          </p:cNvGraphicFramePr>
          <p:nvPr>
            <p:ph type="dgm" idx="1"/>
          </p:nvPr>
        </p:nvGraphicFramePr>
        <p:xfrm>
          <a:off x="1065213" y="2703513"/>
          <a:ext cx="7285037" cy="1328737"/>
        </p:xfrm>
        <a:graphic>
          <a:graphicData uri="http://schemas.openxmlformats.org/presentationml/2006/ole">
            <p:oleObj spid="_x0000_s2050" name="MS Org Chart" r:id="rId4" imgW="7207200" imgH="1314360" progId="OrgPlusWOPX.4">
              <p:embed followColorScheme="full"/>
            </p:oleObj>
          </a:graphicData>
        </a:graphic>
      </p:graphicFrame>
      <p:pic>
        <p:nvPicPr>
          <p:cNvPr id="2052" name="Picture 4" descr="Globe_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4675188"/>
            <a:ext cx="1992313" cy="190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39750" y="6032500"/>
            <a:ext cx="52070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The key to success is TEAM Work!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07763" dir="8100000" algn="ctr" rotWithShape="0">
              <a:schemeClr val="bg2"/>
            </a:outerShdw>
          </a:effectLst>
        </p:spPr>
        <p:txBody>
          <a:bodyPr/>
          <a:lstStyle/>
          <a:p>
            <a:pPr>
              <a:defRPr/>
            </a:pPr>
            <a:r>
              <a:rPr lang="en-US" smtClean="0"/>
              <a:t>Organizational Structure</a:t>
            </a:r>
          </a:p>
        </p:txBody>
      </p:sp>
      <p:graphicFrame>
        <p:nvGraphicFramePr>
          <p:cNvPr id="15363" name="Object 3"/>
          <p:cNvGraphicFramePr>
            <a:graphicFrameLocks noChangeAspect="1"/>
          </p:cNvGraphicFramePr>
          <p:nvPr>
            <p:ph type="dgm" idx="1"/>
          </p:nvPr>
        </p:nvGraphicFramePr>
        <p:xfrm>
          <a:off x="1279525" y="1885950"/>
          <a:ext cx="6848475" cy="2957513"/>
        </p:xfrm>
        <a:graphic>
          <a:graphicData uri="http://schemas.openxmlformats.org/presentationml/2006/ole">
            <p:oleObj spid="_x0000_s3074" name="MS Org Chart" r:id="rId4" imgW="6984720" imgH="3016080" progId="OrgPlusWOPX.4">
              <p:embed followColorScheme="full"/>
            </p:oleObj>
          </a:graphicData>
        </a:graphic>
      </p:graphicFrame>
      <p:pic>
        <p:nvPicPr>
          <p:cNvPr id="3076" name="Picture 4" descr="Globe_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9450" y="5129213"/>
            <a:ext cx="151606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12750" y="6032500"/>
            <a:ext cx="60325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Think BIG!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IVEB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Revenue Resources</a:t>
            </a:r>
          </a:p>
        </p:txBody>
      </p:sp>
      <p:graphicFrame>
        <p:nvGraphicFramePr>
          <p:cNvPr id="4098" name="Object 3"/>
          <p:cNvGraphicFramePr>
            <a:graphicFrameLocks noChangeAspect="1"/>
          </p:cNvGraphicFramePr>
          <p:nvPr>
            <p:ph type="chart" idx="1"/>
          </p:nvPr>
        </p:nvGraphicFramePr>
        <p:xfrm>
          <a:off x="1009650" y="1676400"/>
          <a:ext cx="7396163" cy="3384550"/>
        </p:xfrm>
        <a:graphic>
          <a:graphicData uri="http://schemas.openxmlformats.org/presentationml/2006/ole">
            <p:oleObj spid="_x0000_s4098" name="Chart" r:id="rId3" imgW="7429906" imgH="3400920" progId="MSGraph.Chart.8">
              <p:embed followColorScheme="full"/>
            </p:oleObj>
          </a:graphicData>
        </a:graphic>
      </p:graphicFrame>
      <p:pic>
        <p:nvPicPr>
          <p:cNvPr id="4100" name="Picture 4" descr="Globe_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9450" y="5129213"/>
            <a:ext cx="151606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476250" y="5969000"/>
            <a:ext cx="619125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The human being is our most valuable resource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Globe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1557338"/>
            <a:ext cx="4292600" cy="409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381000" y="444500"/>
            <a:ext cx="758825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b="1">
                <a:solidFill>
                  <a:schemeClr val="tx2"/>
                </a:solidFill>
              </a:rPr>
              <a:t>Cultivating The Global Mind 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809750" y="5546725"/>
            <a:ext cx="7334250" cy="13112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>
            <a:outerShdw dist="107763" dir="81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4000" b="1">
                <a:effectLst>
                  <a:outerShdw blurRad="38100" dist="38100" dir="2700000" algn="tl">
                    <a:srgbClr val="00279F"/>
                  </a:outerShdw>
                </a:effectLst>
              </a:rPr>
              <a:t>El-Amin Life Productions,       “Cultural Institute”</a:t>
            </a:r>
            <a:r>
              <a:rPr lang="en-US" sz="4400" b="1"/>
              <a:t>            </a:t>
            </a:r>
            <a:endParaRPr lang="en-US"/>
          </a:p>
        </p:txBody>
      </p:sp>
    </p:spTree>
  </p:cSld>
  <p:clrMapOvr>
    <a:masterClrMapping/>
  </p:clrMapOvr>
  <p:transition advTm="5000"/>
</p:sld>
</file>

<file path=ppt/theme/theme1.xml><?xml version="1.0" encoding="utf-8"?>
<a:theme xmlns:a="http://schemas.openxmlformats.org/drawingml/2006/main" name="SLIDE SHOW">
  <a:themeElements>
    <a:clrScheme name="">
      <a:dk1>
        <a:srgbClr val="00279F"/>
      </a:dk1>
      <a:lt1>
        <a:srgbClr val="FFFFFF"/>
      </a:lt1>
      <a:dk2>
        <a:srgbClr val="0066CC"/>
      </a:dk2>
      <a:lt2>
        <a:srgbClr val="FFFF00"/>
      </a:lt2>
      <a:accent1>
        <a:srgbClr val="FF00CC"/>
      </a:accent1>
      <a:accent2>
        <a:srgbClr val="FF0033"/>
      </a:accent2>
      <a:accent3>
        <a:srgbClr val="AAB8E2"/>
      </a:accent3>
      <a:accent4>
        <a:srgbClr val="DADADA"/>
      </a:accent4>
      <a:accent5>
        <a:srgbClr val="FFAAE2"/>
      </a:accent5>
      <a:accent6>
        <a:srgbClr val="E7002D"/>
      </a:accent6>
      <a:hlink>
        <a:srgbClr val="009999"/>
      </a:hlink>
      <a:folHlink>
        <a:srgbClr val="919191"/>
      </a:folHlink>
    </a:clrScheme>
    <a:fontScheme name="SLIDE SHOW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SLIDE SHOW 1">
        <a:dk1>
          <a:srgbClr val="000000"/>
        </a:dk1>
        <a:lt1>
          <a:srgbClr val="FFFFFF"/>
        </a:lt1>
        <a:dk2>
          <a:srgbClr val="000066"/>
        </a:dk2>
        <a:lt2>
          <a:srgbClr val="00279F"/>
        </a:lt2>
        <a:accent1>
          <a:srgbClr val="FFFF00"/>
        </a:accent1>
        <a:accent2>
          <a:srgbClr val="FF0033"/>
        </a:accent2>
        <a:accent3>
          <a:srgbClr val="FFFFFF"/>
        </a:accent3>
        <a:accent4>
          <a:srgbClr val="000000"/>
        </a:accent4>
        <a:accent5>
          <a:srgbClr val="FFFFAA"/>
        </a:accent5>
        <a:accent6>
          <a:srgbClr val="E7002D"/>
        </a:accent6>
        <a:hlink>
          <a:srgbClr val="0000FF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SHOW 2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868686"/>
        </a:accent1>
        <a:accent2>
          <a:srgbClr val="4D4D4D"/>
        </a:accent2>
        <a:accent3>
          <a:srgbClr val="FFFFFF"/>
        </a:accent3>
        <a:accent4>
          <a:srgbClr val="000000"/>
        </a:accent4>
        <a:accent5>
          <a:srgbClr val="C3C3C3"/>
        </a:accent5>
        <a:accent6>
          <a:srgbClr val="454545"/>
        </a:accent6>
        <a:hlink>
          <a:srgbClr val="29292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SHOW 3">
        <a:dk1>
          <a:srgbClr val="00279F"/>
        </a:dk1>
        <a:lt1>
          <a:srgbClr val="FFFFFF"/>
        </a:lt1>
        <a:dk2>
          <a:srgbClr val="0033CC"/>
        </a:dk2>
        <a:lt2>
          <a:srgbClr val="FFFF00"/>
        </a:lt2>
        <a:accent1>
          <a:srgbClr val="FF00CC"/>
        </a:accent1>
        <a:accent2>
          <a:srgbClr val="FF0033"/>
        </a:accent2>
        <a:accent3>
          <a:srgbClr val="AAADE2"/>
        </a:accent3>
        <a:accent4>
          <a:srgbClr val="DADADA"/>
        </a:accent4>
        <a:accent5>
          <a:srgbClr val="FFAAE2"/>
        </a:accent5>
        <a:accent6>
          <a:srgbClr val="E7002D"/>
        </a:accent6>
        <a:hlink>
          <a:srgbClr val="009999"/>
        </a:hlink>
        <a:folHlink>
          <a:srgbClr val="919191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5D838414C1BAF43BDE07287F73AB795" ma:contentTypeVersion="0" ma:contentTypeDescription="Create a new document." ma:contentTypeScope="" ma:versionID="dba5339b7bee1772a01e349251cfbdf7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27b4a4f76bea50102067bc7ec8c6d4d1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9E760F6-2B8F-4E4C-A386-AB6216CD6372}"/>
</file>

<file path=customXml/itemProps2.xml><?xml version="1.0" encoding="utf-8"?>
<ds:datastoreItem xmlns:ds="http://schemas.openxmlformats.org/officeDocument/2006/customXml" ds:itemID="{295DD99F-55E8-46DE-8D9D-9CD187D3140D}"/>
</file>

<file path=customXml/itemProps3.xml><?xml version="1.0" encoding="utf-8"?>
<ds:datastoreItem xmlns:ds="http://schemas.openxmlformats.org/officeDocument/2006/customXml" ds:itemID="{0CA52CC6-1E59-4237-B06E-C3661C9848F7}"/>
</file>

<file path=docProps/app.xml><?xml version="1.0" encoding="utf-8"?>
<Properties xmlns="http://schemas.openxmlformats.org/officeDocument/2006/extended-properties" xmlns:vt="http://schemas.openxmlformats.org/officeDocument/2006/docPropsVTypes">
  <Template>C:\WINDOWS\Desktop\Binder Devt\Mini Proposal\SLIDE SHOW.PPT</Template>
  <TotalTime>1352</TotalTime>
  <Words>346</Words>
  <Application>Microsoft Office PowerPoint</Application>
  <PresentationFormat>On-screen Show (4:3)</PresentationFormat>
  <Paragraphs>65</Paragraphs>
  <Slides>12</Slides>
  <Notes>0</Notes>
  <HiddenSlides>0</HiddenSlides>
  <MMClips>1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Times New Roman</vt:lpstr>
      <vt:lpstr>Arial</vt:lpstr>
      <vt:lpstr>Arial Black</vt:lpstr>
      <vt:lpstr>Monotype Sorts</vt:lpstr>
      <vt:lpstr>SLIDE SHOW</vt:lpstr>
      <vt:lpstr>MS Organization Chart 2.0</vt:lpstr>
      <vt:lpstr>Microsoft Graph 97 Chart</vt:lpstr>
      <vt:lpstr>EL-AMIN LIFE PRODUCTIONS, “Cultural Institute”</vt:lpstr>
      <vt:lpstr>The El-Amin Purpose</vt:lpstr>
      <vt:lpstr>Goal and Objective</vt:lpstr>
      <vt:lpstr>Today’s Situation</vt:lpstr>
      <vt:lpstr>How Do We Get there?</vt:lpstr>
      <vt:lpstr>Available Resource Options</vt:lpstr>
      <vt:lpstr>Recommendation</vt:lpstr>
      <vt:lpstr>The Corporate Founders</vt:lpstr>
      <vt:lpstr>Board Of Directors</vt:lpstr>
      <vt:lpstr>Organizational Structure</vt:lpstr>
      <vt:lpstr>Revenue Resources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Muntheru S.M. Shah</dc:creator>
  <cp:lastModifiedBy>Muntheru S.M. Shah</cp:lastModifiedBy>
  <cp:revision>21</cp:revision>
  <cp:lastPrinted>1995-05-17T13:57:42Z</cp:lastPrinted>
  <dcterms:created xsi:type="dcterms:W3CDTF">1995-05-17T13:56:16Z</dcterms:created>
  <dcterms:modified xsi:type="dcterms:W3CDTF">2012-12-23T03:21:53Z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Type">
    <vt:i4>1</vt:i4>
  </property>
  <property fmtid="{D5CDD505-2E9C-101B-9397-08002B2CF9AE}" pid="3" name="GraphicType">
    <vt:i4>1</vt:i4>
  </property>
  <property fmtid="{D5CDD505-2E9C-101B-9397-08002B2CF9AE}" pid="4" name="Compression">
    <vt:i4>100</vt:i4>
  </property>
  <property fmtid="{D5CDD505-2E9C-101B-9397-08002B2CF9AE}" pid="5" name="ScreenSize">
    <vt:i4>1</vt:i4>
  </property>
  <property fmtid="{D5CDD505-2E9C-101B-9397-08002B2CF9AE}" pid="6" name="ScreenUsage">
    <vt:i4>3</vt:i4>
  </property>
  <property fmtid="{D5CDD505-2E9C-101B-9397-08002B2CF9AE}" pid="7" name="MailAddress">
    <vt:lpwstr/>
  </property>
  <property fmtid="{D5CDD505-2E9C-101B-9397-08002B2CF9AE}" pid="8" name="HomePage">
    <vt:lpwstr/>
  </property>
  <property fmtid="{D5CDD505-2E9C-101B-9397-08002B2CF9AE}" pid="9" name="Other">
    <vt:lpwstr/>
  </property>
  <property fmtid="{D5CDD505-2E9C-101B-9397-08002B2CF9AE}" pid="10" name="DownloadOriginal">
    <vt:bool>false</vt:bool>
  </property>
  <property fmtid="{D5CDD505-2E9C-101B-9397-08002B2CF9AE}" pid="11" name="DownloadIEButton">
    <vt:bool>false</vt:bool>
  </property>
  <property fmtid="{D5CDD505-2E9C-101B-9397-08002B2CF9AE}" pid="12" name="UseBrowserColor">
    <vt:bool>true</vt:bool>
  </property>
  <property fmtid="{D5CDD505-2E9C-101B-9397-08002B2CF9AE}" pid="13" name="BackColor">
    <vt:i4>15132390</vt:i4>
  </property>
  <property fmtid="{D5CDD505-2E9C-101B-9397-08002B2CF9AE}" pid="14" name="TextColor">
    <vt:i4>0</vt:i4>
  </property>
  <property fmtid="{D5CDD505-2E9C-101B-9397-08002B2CF9AE}" pid="15" name="LinkColor">
    <vt:i4>16711782</vt:i4>
  </property>
  <property fmtid="{D5CDD505-2E9C-101B-9397-08002B2CF9AE}" pid="16" name="VisitedColor">
    <vt:i4>10040268</vt:i4>
  </property>
  <property fmtid="{D5CDD505-2E9C-101B-9397-08002B2CF9AE}" pid="17" name="TransparentButton">
    <vt:i4>0</vt:i4>
  </property>
  <property fmtid="{D5CDD505-2E9C-101B-9397-08002B2CF9AE}" pid="18" name="ButtonType">
    <vt:i4>1</vt:i4>
  </property>
  <property fmtid="{D5CDD505-2E9C-101B-9397-08002B2CF9AE}" pid="19" name="ShowNotes">
    <vt:bool>false</vt:bool>
  </property>
  <property fmtid="{D5CDD505-2E9C-101B-9397-08002B2CF9AE}" pid="20" name="NavBtnPos">
    <vt:i4>1</vt:i4>
  </property>
  <property fmtid="{D5CDD505-2E9C-101B-9397-08002B2CF9AE}" pid="21" name="OutputDir">
    <vt:lpwstr>E:\El-Amin\Multimedia</vt:lpwstr>
  </property>
  <property fmtid="{D5CDD505-2E9C-101B-9397-08002B2CF9AE}" pid="22" name="ContentTypeId">
    <vt:lpwstr>0x010100D5D838414C1BAF43BDE07287F73AB795</vt:lpwstr>
  </property>
</Properties>
</file>